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Nunito"/>
      <p:regular r:id="rId28"/>
      <p:bold r:id="rId29"/>
      <p:italic r:id="rId30"/>
      <p:boldItalic r:id="rId31"/>
    </p:embeddedFont>
    <p:embeddedFont>
      <p:font typeface="Maven Pro"/>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F4593AE1-E907-4226-884C-51CD14D92723}">
  <a:tblStyle styleId="{F4593AE1-E907-4226-884C-51CD14D9272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Nunito-regular.fntdata"/><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Nuni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Nunito-boldItalic.fntdata"/><Relationship Id="rId30" Type="http://schemas.openxmlformats.org/officeDocument/2006/relationships/font" Target="fonts/Nunito-italic.fntdata"/><Relationship Id="rId11" Type="http://schemas.openxmlformats.org/officeDocument/2006/relationships/slide" Target="slides/slide5.xml"/><Relationship Id="rId33" Type="http://schemas.openxmlformats.org/officeDocument/2006/relationships/font" Target="fonts/MavenPro-bold.fntdata"/><Relationship Id="rId10" Type="http://schemas.openxmlformats.org/officeDocument/2006/relationships/slide" Target="slides/slide4.xml"/><Relationship Id="rId32" Type="http://schemas.openxmlformats.org/officeDocument/2006/relationships/font" Target="fonts/MavenPro-regular.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jp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cloud.google.com/images/products/edge-tpu/penny-edge-tpu.png"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2" name="Shape 332"/>
        <p:cNvGrpSpPr/>
        <p:nvPr/>
      </p:nvGrpSpPr>
      <p:grpSpPr>
        <a:xfrm>
          <a:off x="0" y="0"/>
          <a:ext cx="0" cy="0"/>
          <a:chOff x="0" y="0"/>
          <a:chExt cx="0" cy="0"/>
        </a:xfrm>
      </p:grpSpPr>
      <p:sp>
        <p:nvSpPr>
          <p:cNvPr id="333" name="Google Shape;333;g8d84eeea54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8d84eeea54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8d84eeea54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8d84eeea54_0_4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g8d84eeea54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8d84eeea54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Google Shape;356;g8d84eeea54_0_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8d84eeea54_0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Google Shape;362;g8d84eeea54_0_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8d84eeea54_0_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8d84eeea54_0_5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8d84eeea54_0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Google Shape;377;g8d84eeea54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8d84eeea54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Google Shape;384;g8d84eeea54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8d84eeea54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g8d84eeea54_0_4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8d84eeea54_0_4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Google Shape;399;g8d84eeea54_0_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8d84eeea54_0_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8d84eeea5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8d84eeea5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4" name="Shape 404"/>
        <p:cNvGrpSpPr/>
        <p:nvPr/>
      </p:nvGrpSpPr>
      <p:grpSpPr>
        <a:xfrm>
          <a:off x="0" y="0"/>
          <a:ext cx="0" cy="0"/>
          <a:chOff x="0" y="0"/>
          <a:chExt cx="0" cy="0"/>
        </a:xfrm>
      </p:grpSpPr>
      <p:sp>
        <p:nvSpPr>
          <p:cNvPr id="405" name="Google Shape;405;g8d84eeea54_0_5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8d84eeea54_0_5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8d84eeea54_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8d84eeea54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8d84eeea54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8d84eeea54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8d84eeea54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8d84eeea54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8d84eeea54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8d84eeea54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8d84eeea54_0_4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8d84eeea54_0_4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https://cloud.google.com/images/products/edge-tpu/penny-edge-tpu.png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g8d84eeea54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8d84eeea54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8d84eeea54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8d84eeea54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g8d84eeea54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8d84eeea54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1600"/>
              </a:spcBef>
              <a:spcAft>
                <a:spcPts val="0"/>
              </a:spcAft>
              <a:buClr>
                <a:schemeClr val="lt1"/>
              </a:buClr>
              <a:buSzPts val="1100"/>
              <a:buChar char="○"/>
              <a:defRPr>
                <a:solidFill>
                  <a:schemeClr val="lt1"/>
                </a:solidFill>
              </a:defRPr>
            </a:lvl2pPr>
            <a:lvl3pPr indent="-298450" lvl="2" marL="1371600" algn="ctr">
              <a:spcBef>
                <a:spcPts val="1600"/>
              </a:spcBef>
              <a:spcAft>
                <a:spcPts val="0"/>
              </a:spcAft>
              <a:buClr>
                <a:schemeClr val="lt1"/>
              </a:buClr>
              <a:buSzPts val="1100"/>
              <a:buChar char="■"/>
              <a:defRPr>
                <a:solidFill>
                  <a:schemeClr val="lt1"/>
                </a:solidFill>
              </a:defRPr>
            </a:lvl3pPr>
            <a:lvl4pPr indent="-298450" lvl="3" marL="1828800" algn="ctr">
              <a:spcBef>
                <a:spcPts val="1600"/>
              </a:spcBef>
              <a:spcAft>
                <a:spcPts val="0"/>
              </a:spcAft>
              <a:buClr>
                <a:schemeClr val="lt1"/>
              </a:buClr>
              <a:buSzPts val="1100"/>
              <a:buChar char="●"/>
              <a:defRPr>
                <a:solidFill>
                  <a:schemeClr val="lt1"/>
                </a:solidFill>
              </a:defRPr>
            </a:lvl4pPr>
            <a:lvl5pPr indent="-298450" lvl="4" marL="2286000" algn="ctr">
              <a:spcBef>
                <a:spcPts val="1600"/>
              </a:spcBef>
              <a:spcAft>
                <a:spcPts val="0"/>
              </a:spcAft>
              <a:buClr>
                <a:schemeClr val="lt1"/>
              </a:buClr>
              <a:buSzPts val="1100"/>
              <a:buChar char="○"/>
              <a:defRPr>
                <a:solidFill>
                  <a:schemeClr val="lt1"/>
                </a:solidFill>
              </a:defRPr>
            </a:lvl5pPr>
            <a:lvl6pPr indent="-298450" lvl="5" marL="2743200" algn="ctr">
              <a:spcBef>
                <a:spcPts val="1600"/>
              </a:spcBef>
              <a:spcAft>
                <a:spcPts val="0"/>
              </a:spcAft>
              <a:buClr>
                <a:schemeClr val="lt1"/>
              </a:buClr>
              <a:buSzPts val="1100"/>
              <a:buChar char="■"/>
              <a:defRPr>
                <a:solidFill>
                  <a:schemeClr val="lt1"/>
                </a:solidFill>
              </a:defRPr>
            </a:lvl6pPr>
            <a:lvl7pPr indent="-298450" lvl="6" marL="3200400" algn="ctr">
              <a:spcBef>
                <a:spcPts val="1600"/>
              </a:spcBef>
              <a:spcAft>
                <a:spcPts val="0"/>
              </a:spcAft>
              <a:buClr>
                <a:schemeClr val="lt1"/>
              </a:buClr>
              <a:buSzPts val="1100"/>
              <a:buChar char="●"/>
              <a:defRPr>
                <a:solidFill>
                  <a:schemeClr val="lt1"/>
                </a:solidFill>
              </a:defRPr>
            </a:lvl7pPr>
            <a:lvl8pPr indent="-298450" lvl="7" marL="3657600" algn="ctr">
              <a:spcBef>
                <a:spcPts val="1600"/>
              </a:spcBef>
              <a:spcAft>
                <a:spcPts val="0"/>
              </a:spcAft>
              <a:buClr>
                <a:schemeClr val="lt1"/>
              </a:buClr>
              <a:buSzPts val="1100"/>
              <a:buChar char="○"/>
              <a:defRPr>
                <a:solidFill>
                  <a:schemeClr val="lt1"/>
                </a:solidFill>
              </a:defRPr>
            </a:lvl8pPr>
            <a:lvl9pPr indent="-298450" lvl="8" marL="4114800" algn="ctr">
              <a:spcBef>
                <a:spcPts val="1600"/>
              </a:spcBef>
              <a:spcAft>
                <a:spcPts val="160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4.jpg"/><Relationship Id="rId4" Type="http://schemas.openxmlformats.org/officeDocument/2006/relationships/image" Target="../media/image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249825" y="1531675"/>
            <a:ext cx="4893900" cy="148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Image Processing AI run by Raspberry Pi 4 using Edgetpu Coral over virtual, P2P, and decentralized network</a:t>
            </a:r>
            <a:endParaRPr/>
          </a:p>
        </p:txBody>
      </p:sp>
      <p:sp>
        <p:nvSpPr>
          <p:cNvPr id="278" name="Google Shape;278;p13"/>
          <p:cNvSpPr txBox="1"/>
          <p:nvPr>
            <p:ph idx="1" type="subTitle"/>
          </p:nvPr>
        </p:nvSpPr>
        <p:spPr>
          <a:xfrm>
            <a:off x="3630125" y="3390825"/>
            <a:ext cx="4255500" cy="69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Christian Flores</a:t>
            </a:r>
            <a:endParaRPr/>
          </a:p>
          <a:p>
            <a:pPr indent="0" lvl="0" marL="0" rtl="0" algn="l">
              <a:spcBef>
                <a:spcPts val="0"/>
              </a:spcBef>
              <a:spcAft>
                <a:spcPts val="0"/>
              </a:spcAft>
              <a:buNone/>
            </a:pPr>
            <a:r>
              <a:rPr lang="en"/>
              <a:t>Computer Science</a:t>
            </a:r>
            <a:endParaRPr/>
          </a:p>
          <a:p>
            <a:pPr indent="0" lvl="0" marL="0" rtl="0" algn="l">
              <a:spcBef>
                <a:spcPts val="0"/>
              </a:spcBef>
              <a:spcAft>
                <a:spcPts val="0"/>
              </a:spcAft>
              <a:buNone/>
            </a:pPr>
            <a:r>
              <a:rPr lang="en"/>
              <a:t>Mentor: Lei Xu</a:t>
            </a:r>
            <a:endParaRPr/>
          </a:p>
          <a:p>
            <a:pPr indent="0" lvl="0" marL="0" rtl="0" algn="l">
              <a:spcBef>
                <a:spcPts val="0"/>
              </a:spcBef>
              <a:spcAft>
                <a:spcPts val="0"/>
              </a:spcAft>
              <a:buNone/>
            </a:pPr>
            <a:r>
              <a:rPr lang="en"/>
              <a:t>Computer Science</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5" name="Shape 335"/>
        <p:cNvGrpSpPr/>
        <p:nvPr/>
      </p:nvGrpSpPr>
      <p:grpSpPr>
        <a:xfrm>
          <a:off x="0" y="0"/>
          <a:ext cx="0" cy="0"/>
          <a:chOff x="0" y="0"/>
          <a:chExt cx="0" cy="0"/>
        </a:xfrm>
      </p:grpSpPr>
      <p:sp>
        <p:nvSpPr>
          <p:cNvPr id="336" name="Google Shape;336;p22"/>
          <p:cNvSpPr txBox="1"/>
          <p:nvPr>
            <p:ph type="title"/>
          </p:nvPr>
        </p:nvSpPr>
        <p:spPr>
          <a:xfrm>
            <a:off x="3253325" y="1320100"/>
            <a:ext cx="4917300" cy="5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Frame per Second</a:t>
            </a:r>
            <a:endParaRPr/>
          </a:p>
        </p:txBody>
      </p:sp>
      <p:sp>
        <p:nvSpPr>
          <p:cNvPr id="337" name="Google Shape;337;p22"/>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graphicFrame>
        <p:nvGraphicFramePr>
          <p:cNvPr id="338" name="Google Shape;338;p22"/>
          <p:cNvGraphicFramePr/>
          <p:nvPr/>
        </p:nvGraphicFramePr>
        <p:xfrm>
          <a:off x="1629300" y="2156850"/>
          <a:ext cx="3000000" cy="3000000"/>
        </p:xfrm>
        <a:graphic>
          <a:graphicData uri="http://schemas.openxmlformats.org/drawingml/2006/table">
            <a:tbl>
              <a:tblPr>
                <a:noFill/>
                <a:tableStyleId>{F4593AE1-E907-4226-884C-51CD14D92723}</a:tableStyleId>
              </a:tblPr>
              <a:tblGrid>
                <a:gridCol w="1809750"/>
                <a:gridCol w="1809750"/>
                <a:gridCol w="1809750"/>
                <a:gridCol w="1809750"/>
              </a:tblGrid>
              <a:tr h="616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Min</a:t>
                      </a:r>
                      <a:endParaRPr/>
                    </a:p>
                  </a:txBody>
                  <a:tcPr marT="91425" marB="91425" marR="91425" marL="91425"/>
                </a:tc>
                <a:tc>
                  <a:txBody>
                    <a:bodyPr/>
                    <a:lstStyle/>
                    <a:p>
                      <a:pPr indent="0" lvl="0" marL="0" rtl="0" algn="l">
                        <a:spcBef>
                          <a:spcPts val="0"/>
                        </a:spcBef>
                        <a:spcAft>
                          <a:spcPts val="0"/>
                        </a:spcAft>
                        <a:buNone/>
                      </a:pPr>
                      <a:r>
                        <a:rPr lang="en"/>
                        <a:t>Average</a:t>
                      </a:r>
                      <a:endParaRPr/>
                    </a:p>
                  </a:txBody>
                  <a:tcPr marT="91425" marB="91425" marR="91425" marL="91425"/>
                </a:tc>
                <a:tc>
                  <a:txBody>
                    <a:bodyPr/>
                    <a:lstStyle/>
                    <a:p>
                      <a:pPr indent="0" lvl="0" marL="0" rtl="0" algn="l">
                        <a:spcBef>
                          <a:spcPts val="0"/>
                        </a:spcBef>
                        <a:spcAft>
                          <a:spcPts val="0"/>
                        </a:spcAft>
                        <a:buNone/>
                      </a:pPr>
                      <a:r>
                        <a:rPr lang="en"/>
                        <a:t>Top</a:t>
                      </a:r>
                      <a:endParaRPr/>
                    </a:p>
                  </a:txBody>
                  <a:tcPr marT="91425" marB="91425" marR="91425" marL="91425"/>
                </a:tc>
              </a:tr>
              <a:tr h="462675">
                <a:tc>
                  <a:txBody>
                    <a:bodyPr/>
                    <a:lstStyle/>
                    <a:p>
                      <a:pPr indent="0" lvl="0" marL="0" rtl="0" algn="l">
                        <a:spcBef>
                          <a:spcPts val="0"/>
                        </a:spcBef>
                        <a:spcAft>
                          <a:spcPts val="0"/>
                        </a:spcAft>
                        <a:buNone/>
                      </a:pPr>
                      <a:r>
                        <a:rPr lang="en"/>
                        <a:t>Without TPU</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r>
              <a:tr h="462675">
                <a:tc>
                  <a:txBody>
                    <a:bodyPr/>
                    <a:lstStyle/>
                    <a:p>
                      <a:pPr indent="0" lvl="0" marL="0" rtl="0" algn="l">
                        <a:spcBef>
                          <a:spcPts val="0"/>
                        </a:spcBef>
                        <a:spcAft>
                          <a:spcPts val="0"/>
                        </a:spcAft>
                        <a:buNone/>
                      </a:pPr>
                      <a:r>
                        <a:rPr lang="en"/>
                        <a:t>With Std TPU</a:t>
                      </a:r>
                      <a:endParaRPr/>
                    </a:p>
                  </a:txBody>
                  <a:tcPr marT="91425" marB="91425" marR="91425" marL="91425"/>
                </a:tc>
                <a:tc>
                  <a:txBody>
                    <a:bodyPr/>
                    <a:lstStyle/>
                    <a:p>
                      <a:pPr indent="0" lvl="0" marL="0" rtl="0" algn="l">
                        <a:spcBef>
                          <a:spcPts val="0"/>
                        </a:spcBef>
                        <a:spcAft>
                          <a:spcPts val="0"/>
                        </a:spcAft>
                        <a:buNone/>
                      </a:pPr>
                      <a:r>
                        <a:rPr lang="en"/>
                        <a:t>16</a:t>
                      </a:r>
                      <a:endParaRPr/>
                    </a:p>
                  </a:txBody>
                  <a:tcPr marT="91425" marB="91425" marR="91425" marL="91425"/>
                </a:tc>
                <a:tc>
                  <a:txBody>
                    <a:bodyPr/>
                    <a:lstStyle/>
                    <a:p>
                      <a:pPr indent="0" lvl="0" marL="0" rtl="0" algn="l">
                        <a:spcBef>
                          <a:spcPts val="0"/>
                        </a:spcBef>
                        <a:spcAft>
                          <a:spcPts val="0"/>
                        </a:spcAft>
                        <a:buNone/>
                      </a:pPr>
                      <a:r>
                        <a:rPr lang="en"/>
                        <a:t>20-22</a:t>
                      </a:r>
                      <a:endParaRPr/>
                    </a:p>
                  </a:txBody>
                  <a:tcPr marT="91425" marB="91425" marR="91425" marL="91425"/>
                </a:tc>
                <a:tc>
                  <a:txBody>
                    <a:bodyPr/>
                    <a:lstStyle/>
                    <a:p>
                      <a:pPr indent="0" lvl="0" marL="0" rtl="0" algn="l">
                        <a:spcBef>
                          <a:spcPts val="0"/>
                        </a:spcBef>
                        <a:spcAft>
                          <a:spcPts val="0"/>
                        </a:spcAft>
                        <a:buNone/>
                      </a:pPr>
                      <a:r>
                        <a:rPr lang="en"/>
                        <a:t>26</a:t>
                      </a:r>
                      <a:endParaRPr/>
                    </a:p>
                  </a:txBody>
                  <a:tcPr marT="91425" marB="91425" marR="91425" marL="91425"/>
                </a:tc>
              </a:tr>
              <a:tr h="462675">
                <a:tc>
                  <a:txBody>
                    <a:bodyPr/>
                    <a:lstStyle/>
                    <a:p>
                      <a:pPr indent="0" lvl="0" marL="0" rtl="0" algn="l">
                        <a:spcBef>
                          <a:spcPts val="0"/>
                        </a:spcBef>
                        <a:spcAft>
                          <a:spcPts val="0"/>
                        </a:spcAft>
                        <a:buNone/>
                      </a:pPr>
                      <a:r>
                        <a:rPr lang="en"/>
                        <a:t>With Max TPU</a:t>
                      </a:r>
                      <a:endParaRPr/>
                    </a:p>
                  </a:txBody>
                  <a:tcPr marT="91425" marB="91425" marR="91425" marL="91425"/>
                </a:tc>
                <a:tc>
                  <a:txBody>
                    <a:bodyPr/>
                    <a:lstStyle/>
                    <a:p>
                      <a:pPr indent="0" lvl="0" marL="0" rtl="0" algn="l">
                        <a:spcBef>
                          <a:spcPts val="0"/>
                        </a:spcBef>
                        <a:spcAft>
                          <a:spcPts val="0"/>
                        </a:spcAft>
                        <a:buNone/>
                      </a:pPr>
                      <a:r>
                        <a:rPr lang="en"/>
                        <a:t>16</a:t>
                      </a:r>
                      <a:endParaRPr/>
                    </a:p>
                  </a:txBody>
                  <a:tcPr marT="91425" marB="91425" marR="91425" marL="91425"/>
                </a:tc>
                <a:tc>
                  <a:txBody>
                    <a:bodyPr/>
                    <a:lstStyle/>
                    <a:p>
                      <a:pPr indent="0" lvl="0" marL="0" rtl="0" algn="l">
                        <a:spcBef>
                          <a:spcPts val="0"/>
                        </a:spcBef>
                        <a:spcAft>
                          <a:spcPts val="0"/>
                        </a:spcAft>
                        <a:buNone/>
                      </a:pPr>
                      <a:r>
                        <a:rPr lang="en"/>
                        <a:t>22-24</a:t>
                      </a:r>
                      <a:endParaRPr/>
                    </a:p>
                  </a:txBody>
                  <a:tcPr marT="91425" marB="91425" marR="91425" marL="91425"/>
                </a:tc>
                <a:tc>
                  <a:txBody>
                    <a:bodyPr/>
                    <a:lstStyle/>
                    <a:p>
                      <a:pPr indent="0" lvl="0" marL="0" rtl="0" algn="l">
                        <a:spcBef>
                          <a:spcPts val="0"/>
                        </a:spcBef>
                        <a:spcAft>
                          <a:spcPts val="0"/>
                        </a:spcAft>
                        <a:buNone/>
                      </a:pPr>
                      <a:r>
                        <a:rPr lang="en"/>
                        <a:t>29</a:t>
                      </a:r>
                      <a:endParaRPr/>
                    </a:p>
                  </a:txBody>
                  <a:tcPr marT="91425" marB="91425" marR="91425" marL="91425"/>
                </a:tc>
              </a:tr>
            </a:tbl>
          </a:graphicData>
        </a:graphic>
      </p:graphicFrame>
      <p:sp>
        <p:nvSpPr>
          <p:cNvPr id="339" name="Google Shape;339;p22"/>
          <p:cNvSpPr txBox="1"/>
          <p:nvPr>
            <p:ph type="title"/>
          </p:nvPr>
        </p:nvSpPr>
        <p:spPr>
          <a:xfrm>
            <a:off x="320175" y="2880150"/>
            <a:ext cx="2078400" cy="5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a:t>
            </a:r>
            <a:endParaRPr/>
          </a:p>
        </p:txBody>
      </p:sp>
      <p:sp>
        <p:nvSpPr>
          <p:cNvPr id="340" name="Google Shape;340;p2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Standalone Raspberry Pi</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23"/>
          <p:cNvSpPr txBox="1"/>
          <p:nvPr>
            <p:ph type="title"/>
          </p:nvPr>
        </p:nvSpPr>
        <p:spPr>
          <a:xfrm>
            <a:off x="13512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 Network</a:t>
            </a:r>
            <a:endParaRPr/>
          </a:p>
        </p:txBody>
      </p:sp>
      <p:sp>
        <p:nvSpPr>
          <p:cNvPr id="346" name="Google Shape;346;p23"/>
          <p:cNvSpPr txBox="1"/>
          <p:nvPr>
            <p:ph idx="1" type="body"/>
          </p:nvPr>
        </p:nvSpPr>
        <p:spPr>
          <a:xfrm>
            <a:off x="1303800" y="1990050"/>
            <a:ext cx="47190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900"/>
              <a:t>I used VNC Viewer and VNC Server to host a virtual network between the raspberry pi and a local pc. This used my local router to connect both devices and allow me to control the raspberry pi over the network at a latency of about a second. </a:t>
            </a:r>
            <a:endParaRPr sz="19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24"/>
          <p:cNvSpPr txBox="1"/>
          <p:nvPr>
            <p:ph type="title"/>
          </p:nvPr>
        </p:nvSpPr>
        <p:spPr>
          <a:xfrm>
            <a:off x="3253325" y="1320100"/>
            <a:ext cx="4917300" cy="5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Frame per Second</a:t>
            </a:r>
            <a:endParaRPr/>
          </a:p>
        </p:txBody>
      </p:sp>
      <p:graphicFrame>
        <p:nvGraphicFramePr>
          <p:cNvPr id="352" name="Google Shape;352;p24"/>
          <p:cNvGraphicFramePr/>
          <p:nvPr/>
        </p:nvGraphicFramePr>
        <p:xfrm>
          <a:off x="1303800" y="1877500"/>
          <a:ext cx="3000000" cy="3000000"/>
        </p:xfrm>
        <a:graphic>
          <a:graphicData uri="http://schemas.openxmlformats.org/drawingml/2006/table">
            <a:tbl>
              <a:tblPr>
                <a:noFill/>
                <a:tableStyleId>{F4593AE1-E907-4226-884C-51CD14D92723}</a:tableStyleId>
              </a:tblPr>
              <a:tblGrid>
                <a:gridCol w="1809750"/>
                <a:gridCol w="1809750"/>
                <a:gridCol w="1809750"/>
                <a:gridCol w="1809750"/>
              </a:tblGrid>
              <a:tr h="616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Min</a:t>
                      </a:r>
                      <a:endParaRPr/>
                    </a:p>
                  </a:txBody>
                  <a:tcPr marT="91425" marB="91425" marR="91425" marL="91425"/>
                </a:tc>
                <a:tc>
                  <a:txBody>
                    <a:bodyPr/>
                    <a:lstStyle/>
                    <a:p>
                      <a:pPr indent="0" lvl="0" marL="0" rtl="0" algn="l">
                        <a:spcBef>
                          <a:spcPts val="0"/>
                        </a:spcBef>
                        <a:spcAft>
                          <a:spcPts val="0"/>
                        </a:spcAft>
                        <a:buNone/>
                      </a:pPr>
                      <a:r>
                        <a:rPr lang="en"/>
                        <a:t>Average</a:t>
                      </a:r>
                      <a:endParaRPr/>
                    </a:p>
                  </a:txBody>
                  <a:tcPr marT="91425" marB="91425" marR="91425" marL="91425"/>
                </a:tc>
                <a:tc>
                  <a:txBody>
                    <a:bodyPr/>
                    <a:lstStyle/>
                    <a:p>
                      <a:pPr indent="0" lvl="0" marL="0" rtl="0" algn="l">
                        <a:spcBef>
                          <a:spcPts val="0"/>
                        </a:spcBef>
                        <a:spcAft>
                          <a:spcPts val="0"/>
                        </a:spcAft>
                        <a:buNone/>
                      </a:pPr>
                      <a:r>
                        <a:rPr lang="en"/>
                        <a:t>Top</a:t>
                      </a:r>
                      <a:endParaRPr/>
                    </a:p>
                  </a:txBody>
                  <a:tcPr marT="91425" marB="91425" marR="91425" marL="91425"/>
                </a:tc>
              </a:tr>
              <a:tr h="462675">
                <a:tc>
                  <a:txBody>
                    <a:bodyPr/>
                    <a:lstStyle/>
                    <a:p>
                      <a:pPr indent="0" lvl="0" marL="0" rtl="0" algn="l">
                        <a:spcBef>
                          <a:spcPts val="0"/>
                        </a:spcBef>
                        <a:spcAft>
                          <a:spcPts val="0"/>
                        </a:spcAft>
                        <a:buNone/>
                      </a:pPr>
                      <a:r>
                        <a:rPr lang="en"/>
                        <a:t>Without TPU</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4.4</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r>
              <a:tr h="462675">
                <a:tc>
                  <a:txBody>
                    <a:bodyPr/>
                    <a:lstStyle/>
                    <a:p>
                      <a:pPr indent="0" lvl="0" marL="0" rtl="0" algn="l">
                        <a:spcBef>
                          <a:spcPts val="0"/>
                        </a:spcBef>
                        <a:spcAft>
                          <a:spcPts val="0"/>
                        </a:spcAft>
                        <a:buNone/>
                      </a:pPr>
                      <a:r>
                        <a:rPr lang="en"/>
                        <a:t>With Std TPU</a:t>
                      </a:r>
                      <a:endParaRPr/>
                    </a:p>
                  </a:txBody>
                  <a:tcPr marT="91425" marB="91425" marR="91425" marL="91425"/>
                </a:tc>
                <a:tc>
                  <a:txBody>
                    <a:bodyPr/>
                    <a:lstStyle/>
                    <a:p>
                      <a:pPr indent="0" lvl="0" marL="0" rtl="0" algn="l">
                        <a:spcBef>
                          <a:spcPts val="0"/>
                        </a:spcBef>
                        <a:spcAft>
                          <a:spcPts val="0"/>
                        </a:spcAft>
                        <a:buNone/>
                      </a:pPr>
                      <a:r>
                        <a:rPr lang="en"/>
                        <a:t>14</a:t>
                      </a:r>
                      <a:endParaRPr/>
                    </a:p>
                  </a:txBody>
                  <a:tcPr marT="91425" marB="91425" marR="91425" marL="91425"/>
                </a:tc>
                <a:tc>
                  <a:txBody>
                    <a:bodyPr/>
                    <a:lstStyle/>
                    <a:p>
                      <a:pPr indent="0" lvl="0" marL="0" rtl="0" algn="l">
                        <a:spcBef>
                          <a:spcPts val="0"/>
                        </a:spcBef>
                        <a:spcAft>
                          <a:spcPts val="0"/>
                        </a:spcAft>
                        <a:buNone/>
                      </a:pPr>
                      <a:r>
                        <a:rPr lang="en"/>
                        <a:t>18-20</a:t>
                      </a:r>
                      <a:endParaRPr/>
                    </a:p>
                  </a:txBody>
                  <a:tcPr marT="91425" marB="91425" marR="91425" marL="91425"/>
                </a:tc>
                <a:tc>
                  <a:txBody>
                    <a:bodyPr/>
                    <a:lstStyle/>
                    <a:p>
                      <a:pPr indent="0" lvl="0" marL="0" rtl="0" algn="l">
                        <a:spcBef>
                          <a:spcPts val="0"/>
                        </a:spcBef>
                        <a:spcAft>
                          <a:spcPts val="0"/>
                        </a:spcAft>
                        <a:buNone/>
                      </a:pPr>
                      <a:r>
                        <a:rPr lang="en"/>
                        <a:t>26</a:t>
                      </a:r>
                      <a:endParaRPr/>
                    </a:p>
                  </a:txBody>
                  <a:tcPr marT="91425" marB="91425" marR="91425" marL="91425"/>
                </a:tc>
              </a:tr>
              <a:tr h="462675">
                <a:tc>
                  <a:txBody>
                    <a:bodyPr/>
                    <a:lstStyle/>
                    <a:p>
                      <a:pPr indent="0" lvl="0" marL="0" rtl="0" algn="l">
                        <a:spcBef>
                          <a:spcPts val="0"/>
                        </a:spcBef>
                        <a:spcAft>
                          <a:spcPts val="0"/>
                        </a:spcAft>
                        <a:buNone/>
                      </a:pPr>
                      <a:r>
                        <a:rPr lang="en"/>
                        <a:t>With Max TPU</a:t>
                      </a:r>
                      <a:endParaRPr/>
                    </a:p>
                  </a:txBody>
                  <a:tcPr marT="91425" marB="91425" marR="91425" marL="91425"/>
                </a:tc>
                <a:tc>
                  <a:txBody>
                    <a:bodyPr/>
                    <a:lstStyle/>
                    <a:p>
                      <a:pPr indent="0" lvl="0" marL="0" rtl="0" algn="l">
                        <a:spcBef>
                          <a:spcPts val="0"/>
                        </a:spcBef>
                        <a:spcAft>
                          <a:spcPts val="0"/>
                        </a:spcAft>
                        <a:buNone/>
                      </a:pPr>
                      <a:r>
                        <a:rPr lang="en"/>
                        <a:t>16</a:t>
                      </a:r>
                      <a:endParaRPr/>
                    </a:p>
                  </a:txBody>
                  <a:tcPr marT="91425" marB="91425" marR="91425" marL="91425"/>
                </a:tc>
                <a:tc>
                  <a:txBody>
                    <a:bodyPr/>
                    <a:lstStyle/>
                    <a:p>
                      <a:pPr indent="0" lvl="0" marL="0" rtl="0" algn="l">
                        <a:spcBef>
                          <a:spcPts val="0"/>
                        </a:spcBef>
                        <a:spcAft>
                          <a:spcPts val="0"/>
                        </a:spcAft>
                        <a:buNone/>
                      </a:pPr>
                      <a:r>
                        <a:rPr lang="en"/>
                        <a:t>20-23</a:t>
                      </a:r>
                      <a:endParaRPr/>
                    </a:p>
                  </a:txBody>
                  <a:tcPr marT="91425" marB="91425" marR="91425" marL="91425"/>
                </a:tc>
                <a:tc>
                  <a:txBody>
                    <a:bodyPr/>
                    <a:lstStyle/>
                    <a:p>
                      <a:pPr indent="0" lvl="0" marL="0" rtl="0" algn="l">
                        <a:spcBef>
                          <a:spcPts val="0"/>
                        </a:spcBef>
                        <a:spcAft>
                          <a:spcPts val="0"/>
                        </a:spcAft>
                        <a:buNone/>
                      </a:pPr>
                      <a:r>
                        <a:rPr lang="en"/>
                        <a:t>29</a:t>
                      </a:r>
                      <a:endParaRPr/>
                    </a:p>
                  </a:txBody>
                  <a:tcPr marT="91425" marB="91425" marR="91425" marL="91425"/>
                </a:tc>
              </a:tr>
            </a:tbl>
          </a:graphicData>
        </a:graphic>
      </p:graphicFrame>
      <p:sp>
        <p:nvSpPr>
          <p:cNvPr id="353" name="Google Shape;353;p24"/>
          <p:cNvSpPr txBox="1"/>
          <p:nvPr>
            <p:ph type="title"/>
          </p:nvPr>
        </p:nvSpPr>
        <p:spPr>
          <a:xfrm>
            <a:off x="320175" y="2880150"/>
            <a:ext cx="2078400" cy="5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a:t>
            </a:r>
            <a:endParaRPr/>
          </a:p>
        </p:txBody>
      </p:sp>
      <p:sp>
        <p:nvSpPr>
          <p:cNvPr id="354" name="Google Shape;354;p2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 Network</a:t>
            </a:r>
            <a:r>
              <a:rPr lang="en"/>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Google Shape;359;p2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Peer to Peer</a:t>
            </a:r>
            <a:endParaRPr/>
          </a:p>
        </p:txBody>
      </p:sp>
      <p:sp>
        <p:nvSpPr>
          <p:cNvPr id="360" name="Google Shape;360;p25"/>
          <p:cNvSpPr txBox="1"/>
          <p:nvPr>
            <p:ph idx="1" type="body"/>
          </p:nvPr>
        </p:nvSpPr>
        <p:spPr>
          <a:xfrm>
            <a:off x="1263225" y="1476050"/>
            <a:ext cx="45699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900"/>
              <a:t>To connect the PC to the Raspberry Pi I used Ad Hoc to allow P2P. Which </a:t>
            </a:r>
            <a:r>
              <a:rPr lang="en" sz="1900"/>
              <a:t>allowed</a:t>
            </a:r>
            <a:r>
              <a:rPr lang="en" sz="1900"/>
              <a:t> me to view and control the application with Secure Shell with x11 enabled and Xming. This was not as effective, as the Raspberry Pi also had to handle ip </a:t>
            </a:r>
            <a:r>
              <a:rPr lang="en" sz="1900"/>
              <a:t>addressing. </a:t>
            </a:r>
            <a:endParaRPr sz="19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Google Shape;365;p26"/>
          <p:cNvSpPr txBox="1"/>
          <p:nvPr>
            <p:ph type="title"/>
          </p:nvPr>
        </p:nvSpPr>
        <p:spPr>
          <a:xfrm>
            <a:off x="4857300" y="1780325"/>
            <a:ext cx="4917300" cy="5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Latency </a:t>
            </a:r>
            <a:endParaRPr/>
          </a:p>
        </p:txBody>
      </p:sp>
      <p:sp>
        <p:nvSpPr>
          <p:cNvPr id="366" name="Google Shape;366;p26"/>
          <p:cNvSpPr txBox="1"/>
          <p:nvPr>
            <p:ph type="title"/>
          </p:nvPr>
        </p:nvSpPr>
        <p:spPr>
          <a:xfrm>
            <a:off x="420375" y="2806675"/>
            <a:ext cx="2078400" cy="5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a:t>
            </a:r>
            <a:endParaRPr/>
          </a:p>
        </p:txBody>
      </p:sp>
      <p:sp>
        <p:nvSpPr>
          <p:cNvPr id="367" name="Google Shape;367;p26"/>
          <p:cNvSpPr txBox="1"/>
          <p:nvPr>
            <p:ph type="title"/>
          </p:nvPr>
        </p:nvSpPr>
        <p:spPr>
          <a:xfrm>
            <a:off x="2113500" y="1046100"/>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Peer to Peer Latency</a:t>
            </a:r>
            <a:r>
              <a:rPr lang="en"/>
              <a:t> </a:t>
            </a:r>
            <a:endParaRPr/>
          </a:p>
        </p:txBody>
      </p:sp>
      <p:graphicFrame>
        <p:nvGraphicFramePr>
          <p:cNvPr id="368" name="Google Shape;368;p26"/>
          <p:cNvGraphicFramePr/>
          <p:nvPr/>
        </p:nvGraphicFramePr>
        <p:xfrm>
          <a:off x="1767400" y="2452675"/>
          <a:ext cx="3000000" cy="3000000"/>
        </p:xfrm>
        <a:graphic>
          <a:graphicData uri="http://schemas.openxmlformats.org/drawingml/2006/table">
            <a:tbl>
              <a:tblPr>
                <a:noFill/>
                <a:tableStyleId>{F4593AE1-E907-4226-884C-51CD14D92723}</a:tableStyleId>
              </a:tblPr>
              <a:tblGrid>
                <a:gridCol w="2115650"/>
                <a:gridCol w="3415100"/>
              </a:tblGrid>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lang="en"/>
                        <a:t>(Seconds)</a:t>
                      </a:r>
                      <a:endParaRPr/>
                    </a:p>
                  </a:txBody>
                  <a:tcPr marT="91425" marB="91425" marR="91425" marL="91425"/>
                </a:tc>
              </a:tr>
              <a:tr h="381000">
                <a:tc>
                  <a:txBody>
                    <a:bodyPr/>
                    <a:lstStyle/>
                    <a:p>
                      <a:pPr indent="0" lvl="0" marL="0" rtl="0" algn="l">
                        <a:spcBef>
                          <a:spcPts val="0"/>
                        </a:spcBef>
                        <a:spcAft>
                          <a:spcPts val="0"/>
                        </a:spcAft>
                        <a:buNone/>
                      </a:pPr>
                      <a:r>
                        <a:rPr lang="en"/>
                        <a:t>Without TPU</a:t>
                      </a:r>
                      <a:endParaRPr/>
                    </a:p>
                  </a:txBody>
                  <a:tcPr marT="91425" marB="91425" marR="91425" marL="91425"/>
                </a:tc>
                <a:tc>
                  <a:txBody>
                    <a:bodyPr/>
                    <a:lstStyle/>
                    <a:p>
                      <a:pPr indent="0" lvl="0" marL="0" rtl="0" algn="ctr">
                        <a:spcBef>
                          <a:spcPts val="0"/>
                        </a:spcBef>
                        <a:spcAft>
                          <a:spcPts val="0"/>
                        </a:spcAft>
                        <a:buNone/>
                      </a:pPr>
                      <a:r>
                        <a:rPr lang="en"/>
                        <a:t>26</a:t>
                      </a:r>
                      <a:endParaRPr/>
                    </a:p>
                  </a:txBody>
                  <a:tcPr marT="91425" marB="91425" marR="91425" marL="91425"/>
                </a:tc>
              </a:tr>
              <a:tr h="381000">
                <a:tc>
                  <a:txBody>
                    <a:bodyPr/>
                    <a:lstStyle/>
                    <a:p>
                      <a:pPr indent="0" lvl="0" marL="0" rtl="0" algn="l">
                        <a:spcBef>
                          <a:spcPts val="0"/>
                        </a:spcBef>
                        <a:spcAft>
                          <a:spcPts val="0"/>
                        </a:spcAft>
                        <a:buNone/>
                      </a:pPr>
                      <a:r>
                        <a:rPr lang="en"/>
                        <a:t>With Std TPU</a:t>
                      </a:r>
                      <a:endParaRPr/>
                    </a:p>
                  </a:txBody>
                  <a:tcPr marT="91425" marB="91425" marR="91425" marL="91425"/>
                </a:tc>
                <a:tc>
                  <a:txBody>
                    <a:bodyPr/>
                    <a:lstStyle/>
                    <a:p>
                      <a:pPr indent="0" lvl="0" marL="0" rtl="0" algn="ctr">
                        <a:spcBef>
                          <a:spcPts val="0"/>
                        </a:spcBef>
                        <a:spcAft>
                          <a:spcPts val="0"/>
                        </a:spcAft>
                        <a:buNone/>
                      </a:pPr>
                      <a:r>
                        <a:rPr lang="en"/>
                        <a:t>9</a:t>
                      </a:r>
                      <a:endParaRPr/>
                    </a:p>
                  </a:txBody>
                  <a:tcPr marT="91425" marB="91425" marR="91425" marL="91425"/>
                </a:tc>
              </a:tr>
              <a:tr h="381000">
                <a:tc>
                  <a:txBody>
                    <a:bodyPr/>
                    <a:lstStyle/>
                    <a:p>
                      <a:pPr indent="0" lvl="0" marL="0" rtl="0" algn="l">
                        <a:spcBef>
                          <a:spcPts val="0"/>
                        </a:spcBef>
                        <a:spcAft>
                          <a:spcPts val="0"/>
                        </a:spcAft>
                        <a:buNone/>
                      </a:pPr>
                      <a:r>
                        <a:rPr lang="en"/>
                        <a:t>With Max TPU</a:t>
                      </a:r>
                      <a:endParaRPr/>
                    </a:p>
                  </a:txBody>
                  <a:tcPr marT="91425" marB="91425" marR="91425" marL="91425"/>
                </a:tc>
                <a:tc>
                  <a:txBody>
                    <a:bodyPr/>
                    <a:lstStyle/>
                    <a:p>
                      <a:pPr indent="0" lvl="0" marL="0" rtl="0" algn="ctr">
                        <a:spcBef>
                          <a:spcPts val="0"/>
                        </a:spcBef>
                        <a:spcAft>
                          <a:spcPts val="0"/>
                        </a:spcAft>
                        <a:buNone/>
                      </a:pPr>
                      <a:r>
                        <a:rPr lang="en"/>
                        <a:t>9</a:t>
                      </a:r>
                      <a:endParaRPr/>
                    </a:p>
                  </a:txBody>
                  <a:tcPr marT="91425" marB="91425" marR="91425" marL="91425"/>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Google Shape;373;p2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7"/>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75" name="Google Shape;375;p27"/>
          <p:cNvPicPr preferRelativeResize="0"/>
          <p:nvPr/>
        </p:nvPicPr>
        <p:blipFill>
          <a:blip r:embed="rId3">
            <a:alphaModFix/>
          </a:blip>
          <a:stretch>
            <a:fillRect/>
          </a:stretch>
        </p:blipFill>
        <p:spPr>
          <a:xfrm>
            <a:off x="747550" y="271213"/>
            <a:ext cx="7461400" cy="46010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Google Shape;380;p2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8"/>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82" name="Google Shape;382;p28"/>
          <p:cNvPicPr preferRelativeResize="0"/>
          <p:nvPr/>
        </p:nvPicPr>
        <p:blipFill>
          <a:blip r:embed="rId3">
            <a:alphaModFix/>
          </a:blip>
          <a:stretch>
            <a:fillRect/>
          </a:stretch>
        </p:blipFill>
        <p:spPr>
          <a:xfrm>
            <a:off x="426875" y="125200"/>
            <a:ext cx="8054051" cy="4893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6" name="Shape 386"/>
        <p:cNvGrpSpPr/>
        <p:nvPr/>
      </p:nvGrpSpPr>
      <p:grpSpPr>
        <a:xfrm>
          <a:off x="0" y="0"/>
          <a:ext cx="0" cy="0"/>
          <a:chOff x="0" y="0"/>
          <a:chExt cx="0" cy="0"/>
        </a:xfrm>
      </p:grpSpPr>
      <p:sp>
        <p:nvSpPr>
          <p:cNvPr id="387" name="Google Shape;387;p29"/>
          <p:cNvSpPr txBox="1"/>
          <p:nvPr>
            <p:ph type="title"/>
          </p:nvPr>
        </p:nvSpPr>
        <p:spPr>
          <a:xfrm>
            <a:off x="3253325" y="1320100"/>
            <a:ext cx="4917300" cy="5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Frame per Second</a:t>
            </a:r>
            <a:endParaRPr/>
          </a:p>
        </p:txBody>
      </p:sp>
      <p:sp>
        <p:nvSpPr>
          <p:cNvPr id="388" name="Google Shape;388;p29"/>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graphicFrame>
        <p:nvGraphicFramePr>
          <p:cNvPr id="389" name="Google Shape;389;p29"/>
          <p:cNvGraphicFramePr/>
          <p:nvPr/>
        </p:nvGraphicFramePr>
        <p:xfrm>
          <a:off x="1629300" y="2156850"/>
          <a:ext cx="3000000" cy="3000000"/>
        </p:xfrm>
        <a:graphic>
          <a:graphicData uri="http://schemas.openxmlformats.org/drawingml/2006/table">
            <a:tbl>
              <a:tblPr>
                <a:noFill/>
                <a:tableStyleId>{F4593AE1-E907-4226-884C-51CD14D92723}</a:tableStyleId>
              </a:tblPr>
              <a:tblGrid>
                <a:gridCol w="1809750"/>
                <a:gridCol w="1809750"/>
                <a:gridCol w="1809750"/>
                <a:gridCol w="1809750"/>
              </a:tblGrid>
              <a:tr h="616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Min</a:t>
                      </a:r>
                      <a:endParaRPr/>
                    </a:p>
                  </a:txBody>
                  <a:tcPr marT="91425" marB="91425" marR="91425" marL="91425"/>
                </a:tc>
                <a:tc>
                  <a:txBody>
                    <a:bodyPr/>
                    <a:lstStyle/>
                    <a:p>
                      <a:pPr indent="0" lvl="0" marL="0" rtl="0" algn="l">
                        <a:spcBef>
                          <a:spcPts val="0"/>
                        </a:spcBef>
                        <a:spcAft>
                          <a:spcPts val="0"/>
                        </a:spcAft>
                        <a:buNone/>
                      </a:pPr>
                      <a:r>
                        <a:rPr lang="en"/>
                        <a:t>Average</a:t>
                      </a:r>
                      <a:endParaRPr/>
                    </a:p>
                  </a:txBody>
                  <a:tcPr marT="91425" marB="91425" marR="91425" marL="91425"/>
                </a:tc>
                <a:tc>
                  <a:txBody>
                    <a:bodyPr/>
                    <a:lstStyle/>
                    <a:p>
                      <a:pPr indent="0" lvl="0" marL="0" rtl="0" algn="l">
                        <a:spcBef>
                          <a:spcPts val="0"/>
                        </a:spcBef>
                        <a:spcAft>
                          <a:spcPts val="0"/>
                        </a:spcAft>
                        <a:buNone/>
                      </a:pPr>
                      <a:r>
                        <a:rPr lang="en"/>
                        <a:t>Top</a:t>
                      </a:r>
                      <a:endParaRPr/>
                    </a:p>
                  </a:txBody>
                  <a:tcPr marT="91425" marB="91425" marR="91425" marL="91425"/>
                </a:tc>
              </a:tr>
              <a:tr h="462675">
                <a:tc>
                  <a:txBody>
                    <a:bodyPr/>
                    <a:lstStyle/>
                    <a:p>
                      <a:pPr indent="0" lvl="0" marL="0" rtl="0" algn="l">
                        <a:spcBef>
                          <a:spcPts val="0"/>
                        </a:spcBef>
                        <a:spcAft>
                          <a:spcPts val="0"/>
                        </a:spcAft>
                        <a:buNone/>
                      </a:pPr>
                      <a:r>
                        <a:rPr lang="en"/>
                        <a:t>Without TPU</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5</a:t>
                      </a:r>
                      <a:endParaRPr/>
                    </a:p>
                  </a:txBody>
                  <a:tcPr marT="91425" marB="91425" marR="91425" marL="91425"/>
                </a:tc>
              </a:tr>
              <a:tr h="462675">
                <a:tc>
                  <a:txBody>
                    <a:bodyPr/>
                    <a:lstStyle/>
                    <a:p>
                      <a:pPr indent="0" lvl="0" marL="0" rtl="0" algn="l">
                        <a:spcBef>
                          <a:spcPts val="0"/>
                        </a:spcBef>
                        <a:spcAft>
                          <a:spcPts val="0"/>
                        </a:spcAft>
                        <a:buNone/>
                      </a:pPr>
                      <a:r>
                        <a:rPr lang="en"/>
                        <a:t>With Std TPU</a:t>
                      </a:r>
                      <a:endParaRPr/>
                    </a:p>
                  </a:txBody>
                  <a:tcPr marT="91425" marB="91425" marR="91425" marL="91425"/>
                </a:tc>
                <a:tc>
                  <a:txBody>
                    <a:bodyPr/>
                    <a:lstStyle/>
                    <a:p>
                      <a:pPr indent="0" lvl="0" marL="0" rtl="0" algn="l">
                        <a:spcBef>
                          <a:spcPts val="0"/>
                        </a:spcBef>
                        <a:spcAft>
                          <a:spcPts val="0"/>
                        </a:spcAft>
                        <a:buNone/>
                      </a:pPr>
                      <a:r>
                        <a:rPr lang="en"/>
                        <a:t>16</a:t>
                      </a:r>
                      <a:endParaRPr/>
                    </a:p>
                  </a:txBody>
                  <a:tcPr marT="91425" marB="91425" marR="91425" marL="91425"/>
                </a:tc>
                <a:tc>
                  <a:txBody>
                    <a:bodyPr/>
                    <a:lstStyle/>
                    <a:p>
                      <a:pPr indent="0" lvl="0" marL="0" rtl="0" algn="l">
                        <a:spcBef>
                          <a:spcPts val="0"/>
                        </a:spcBef>
                        <a:spcAft>
                          <a:spcPts val="0"/>
                        </a:spcAft>
                        <a:buNone/>
                      </a:pPr>
                      <a:r>
                        <a:rPr lang="en"/>
                        <a:t>17-18</a:t>
                      </a:r>
                      <a:endParaRPr/>
                    </a:p>
                  </a:txBody>
                  <a:tcPr marT="91425" marB="91425" marR="91425" marL="91425"/>
                </a:tc>
                <a:tc>
                  <a:txBody>
                    <a:bodyPr/>
                    <a:lstStyle/>
                    <a:p>
                      <a:pPr indent="0" lvl="0" marL="0" rtl="0" algn="l">
                        <a:spcBef>
                          <a:spcPts val="0"/>
                        </a:spcBef>
                        <a:spcAft>
                          <a:spcPts val="0"/>
                        </a:spcAft>
                        <a:buNone/>
                      </a:pPr>
                      <a:r>
                        <a:rPr lang="en"/>
                        <a:t>22</a:t>
                      </a:r>
                      <a:endParaRPr/>
                    </a:p>
                  </a:txBody>
                  <a:tcPr marT="91425" marB="91425" marR="91425" marL="91425"/>
                </a:tc>
              </a:tr>
              <a:tr h="462675">
                <a:tc>
                  <a:txBody>
                    <a:bodyPr/>
                    <a:lstStyle/>
                    <a:p>
                      <a:pPr indent="0" lvl="0" marL="0" rtl="0" algn="l">
                        <a:spcBef>
                          <a:spcPts val="0"/>
                        </a:spcBef>
                        <a:spcAft>
                          <a:spcPts val="0"/>
                        </a:spcAft>
                        <a:buNone/>
                      </a:pPr>
                      <a:r>
                        <a:rPr lang="en"/>
                        <a:t>With Max TPU</a:t>
                      </a:r>
                      <a:endParaRPr/>
                    </a:p>
                  </a:txBody>
                  <a:tcPr marT="91425" marB="91425" marR="91425" marL="91425"/>
                </a:tc>
                <a:tc>
                  <a:txBody>
                    <a:bodyPr/>
                    <a:lstStyle/>
                    <a:p>
                      <a:pPr indent="0" lvl="0" marL="0" rtl="0" algn="l">
                        <a:spcBef>
                          <a:spcPts val="0"/>
                        </a:spcBef>
                        <a:spcAft>
                          <a:spcPts val="0"/>
                        </a:spcAft>
                        <a:buNone/>
                      </a:pPr>
                      <a:r>
                        <a:rPr lang="en"/>
                        <a:t>16</a:t>
                      </a:r>
                      <a:endParaRPr/>
                    </a:p>
                  </a:txBody>
                  <a:tcPr marT="91425" marB="91425" marR="91425" marL="91425"/>
                </a:tc>
                <a:tc>
                  <a:txBody>
                    <a:bodyPr/>
                    <a:lstStyle/>
                    <a:p>
                      <a:pPr indent="0" lvl="0" marL="0" rtl="0" algn="l">
                        <a:spcBef>
                          <a:spcPts val="0"/>
                        </a:spcBef>
                        <a:spcAft>
                          <a:spcPts val="0"/>
                        </a:spcAft>
                        <a:buNone/>
                      </a:pPr>
                      <a:r>
                        <a:rPr lang="en"/>
                        <a:t>20-23</a:t>
                      </a:r>
                      <a:endParaRPr/>
                    </a:p>
                  </a:txBody>
                  <a:tcPr marT="91425" marB="91425" marR="91425" marL="91425"/>
                </a:tc>
                <a:tc>
                  <a:txBody>
                    <a:bodyPr/>
                    <a:lstStyle/>
                    <a:p>
                      <a:pPr indent="0" lvl="0" marL="0" rtl="0" algn="l">
                        <a:spcBef>
                          <a:spcPts val="0"/>
                        </a:spcBef>
                        <a:spcAft>
                          <a:spcPts val="0"/>
                        </a:spcAft>
                        <a:buNone/>
                      </a:pPr>
                      <a:r>
                        <a:rPr lang="en"/>
                        <a:t>25</a:t>
                      </a:r>
                      <a:endParaRPr/>
                    </a:p>
                  </a:txBody>
                  <a:tcPr marT="91425" marB="91425" marR="91425" marL="91425"/>
                </a:tc>
              </a:tr>
            </a:tbl>
          </a:graphicData>
        </a:graphic>
      </p:graphicFrame>
      <p:sp>
        <p:nvSpPr>
          <p:cNvPr id="390" name="Google Shape;390;p29"/>
          <p:cNvSpPr txBox="1"/>
          <p:nvPr>
            <p:ph type="title"/>
          </p:nvPr>
        </p:nvSpPr>
        <p:spPr>
          <a:xfrm>
            <a:off x="320175" y="2880150"/>
            <a:ext cx="2078400" cy="5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a:t>
            </a:r>
            <a:endParaRPr/>
          </a:p>
        </p:txBody>
      </p:sp>
      <p:sp>
        <p:nvSpPr>
          <p:cNvPr id="391" name="Google Shape;391;p2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Peer to Peer</a:t>
            </a:r>
            <a:r>
              <a:rPr lang="en"/>
              <a:t>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3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Decentralized Network</a:t>
            </a:r>
            <a:endParaRPr/>
          </a:p>
        </p:txBody>
      </p:sp>
      <p:sp>
        <p:nvSpPr>
          <p:cNvPr id="397" name="Google Shape;397;p30"/>
          <p:cNvSpPr txBox="1"/>
          <p:nvPr>
            <p:ph idx="1" type="body"/>
          </p:nvPr>
        </p:nvSpPr>
        <p:spPr>
          <a:xfrm>
            <a:off x="1303800" y="1990050"/>
            <a:ext cx="50616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900"/>
              <a:t>Hyperledger Fabric is a decentralized blockchain network that allows contracts to be changed while the network is running. Although Raspberry Pi 4 has the </a:t>
            </a:r>
            <a:r>
              <a:rPr lang="en" sz="1900"/>
              <a:t>capabilities to run 64 bit OS it does not come with a 64 bit OS as the 32 bit Raspbian is more stable</a:t>
            </a:r>
            <a:r>
              <a:rPr lang="en" sz="1900"/>
              <a:t> due to it being the standard.</a:t>
            </a:r>
            <a:endParaRPr sz="19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Google Shape;402;p3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403" name="Google Shape;403;p31"/>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Font typeface="Arial"/>
              <a:buNone/>
            </a:pPr>
            <a:r>
              <a:rPr lang="en" sz="1900"/>
              <a:t>The overall performance of the Google Edge TPU Coral makes it a must when thinking about using AI in any project as it enhances IoT possibilities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284" name="Google Shape;284;p14"/>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7" name="Shape 407"/>
        <p:cNvGrpSpPr/>
        <p:nvPr/>
      </p:nvGrpSpPr>
      <p:grpSpPr>
        <a:xfrm>
          <a:off x="0" y="0"/>
          <a:ext cx="0" cy="0"/>
          <a:chOff x="0" y="0"/>
          <a:chExt cx="0" cy="0"/>
        </a:xfrm>
      </p:grpSpPr>
      <p:sp>
        <p:nvSpPr>
          <p:cNvPr id="408" name="Google Shape;408;p32"/>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Acknowledgements   </a:t>
            </a:r>
            <a:endParaRPr/>
          </a:p>
        </p:txBody>
      </p:sp>
      <p:sp>
        <p:nvSpPr>
          <p:cNvPr id="409" name="Google Shape;409;p32"/>
          <p:cNvSpPr txBox="1"/>
          <p:nvPr>
            <p:ph idx="1" type="body"/>
          </p:nvPr>
        </p:nvSpPr>
        <p:spPr>
          <a:xfrm>
            <a:off x="1201775" y="1597875"/>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900"/>
              <a:t>This summer research was funded by LSAMP and UTRGV to help students like myself experience research in an area of STEM. Thank you mentors for helping us in our research this summer.</a:t>
            </a:r>
            <a:endParaRPr sz="1900"/>
          </a:p>
        </p:txBody>
      </p:sp>
      <p:pic>
        <p:nvPicPr>
          <p:cNvPr descr="UTRGV officials finalize tuition increase proposal - The Monitor" id="410" name="Google Shape;410;p32"/>
          <p:cNvPicPr preferRelativeResize="0"/>
          <p:nvPr/>
        </p:nvPicPr>
        <p:blipFill>
          <a:blip r:embed="rId3">
            <a:alphaModFix/>
          </a:blip>
          <a:stretch>
            <a:fillRect/>
          </a:stretch>
        </p:blipFill>
        <p:spPr>
          <a:xfrm>
            <a:off x="4705450" y="3193550"/>
            <a:ext cx="2958400" cy="1283425"/>
          </a:xfrm>
          <a:prstGeom prst="rect">
            <a:avLst/>
          </a:prstGeom>
          <a:noFill/>
          <a:ln>
            <a:noFill/>
          </a:ln>
        </p:spPr>
      </p:pic>
      <p:pic>
        <p:nvPicPr>
          <p:cNvPr descr="Louis Stokes Alliances for Minority Participation (LSAMP) - The ..." id="411" name="Google Shape;411;p32"/>
          <p:cNvPicPr preferRelativeResize="0"/>
          <p:nvPr/>
        </p:nvPicPr>
        <p:blipFill>
          <a:blip r:embed="rId4">
            <a:alphaModFix/>
          </a:blip>
          <a:stretch>
            <a:fillRect/>
          </a:stretch>
        </p:blipFill>
        <p:spPr>
          <a:xfrm>
            <a:off x="1431574" y="3306325"/>
            <a:ext cx="2221601" cy="12834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Google Shape;416;p33"/>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417" name="Google Shape;417;p33"/>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290" name="Google Shape;290;p15"/>
          <p:cNvSpPr txBox="1"/>
          <p:nvPr>
            <p:ph idx="1" type="body"/>
          </p:nvPr>
        </p:nvSpPr>
        <p:spPr>
          <a:xfrm>
            <a:off x="1426125" y="1674000"/>
            <a:ext cx="5065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900"/>
              <a:t>My </a:t>
            </a:r>
            <a:r>
              <a:rPr lang="en" sz="1900"/>
              <a:t>methodology</a:t>
            </a:r>
            <a:r>
              <a:rPr lang="en" sz="1900"/>
              <a:t> was to collect data on the speed at which a Raspberry Pi models a Tensorflow AI using the Edge TPU Coral and the effects it has on performance over virtual, peer to peer, and decentralized networks. </a:t>
            </a:r>
            <a:endParaRPr sz="1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sp>
        <p:nvSpPr>
          <p:cNvPr id="295" name="Google Shape;295;p16"/>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Raspberry Pi 4</a:t>
            </a:r>
            <a:endParaRPr/>
          </a:p>
        </p:txBody>
      </p:sp>
      <p:sp>
        <p:nvSpPr>
          <p:cNvPr id="296" name="Google Shape;296;p16"/>
          <p:cNvSpPr txBox="1"/>
          <p:nvPr>
            <p:ph idx="1" type="body"/>
          </p:nvPr>
        </p:nvSpPr>
        <p:spPr>
          <a:xfrm>
            <a:off x="1207500" y="1835925"/>
            <a:ext cx="3922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700"/>
              <a:t>T</a:t>
            </a:r>
            <a:r>
              <a:rPr lang="en" sz="1900"/>
              <a:t>he Raspberry Pi 4 is the latest version of Raspberry Pi which are small and cost effective computers that come wit</a:t>
            </a:r>
            <a:r>
              <a:rPr lang="en" sz="1900"/>
              <a:t>h a 64-bit quad-core </a:t>
            </a:r>
            <a:r>
              <a:rPr lang="en" sz="1900"/>
              <a:t>ARMv8 </a:t>
            </a:r>
            <a:r>
              <a:rPr lang="en" sz="1900"/>
              <a:t>processor, a 32-bit</a:t>
            </a:r>
            <a:r>
              <a:rPr lang="en" sz="1900"/>
              <a:t> </a:t>
            </a:r>
            <a:r>
              <a:rPr lang="en" sz="1900"/>
              <a:t>Raspbian OS as well as 4GB of RAM</a:t>
            </a:r>
            <a:endParaRPr sz="1900"/>
          </a:p>
        </p:txBody>
      </p:sp>
      <p:pic>
        <p:nvPicPr>
          <p:cNvPr id="297" name="Google Shape;297;p16"/>
          <p:cNvPicPr preferRelativeResize="0"/>
          <p:nvPr/>
        </p:nvPicPr>
        <p:blipFill>
          <a:blip r:embed="rId3">
            <a:alphaModFix/>
          </a:blip>
          <a:stretch>
            <a:fillRect/>
          </a:stretch>
        </p:blipFill>
        <p:spPr>
          <a:xfrm>
            <a:off x="6559558" y="2027126"/>
            <a:ext cx="1990982" cy="2433672"/>
          </a:xfrm>
          <a:prstGeom prst="rect">
            <a:avLst/>
          </a:prstGeom>
          <a:noFill/>
          <a:ln>
            <a:noFill/>
          </a:ln>
        </p:spPr>
      </p:pic>
      <p:pic>
        <p:nvPicPr>
          <p:cNvPr id="298" name="Google Shape;298;p16"/>
          <p:cNvPicPr preferRelativeResize="0"/>
          <p:nvPr/>
        </p:nvPicPr>
        <p:blipFill>
          <a:blip r:embed="rId4">
            <a:alphaModFix/>
          </a:blip>
          <a:stretch>
            <a:fillRect/>
          </a:stretch>
        </p:blipFill>
        <p:spPr>
          <a:xfrm>
            <a:off x="5585977" y="741774"/>
            <a:ext cx="3159879" cy="386248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17"/>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USB Accelerator Coral</a:t>
            </a:r>
            <a:endParaRPr/>
          </a:p>
        </p:txBody>
      </p:sp>
      <p:sp>
        <p:nvSpPr>
          <p:cNvPr id="304" name="Google Shape;304;p17"/>
          <p:cNvSpPr txBox="1"/>
          <p:nvPr>
            <p:ph idx="1" type="body"/>
          </p:nvPr>
        </p:nvSpPr>
        <p:spPr>
          <a:xfrm>
            <a:off x="1337325" y="1795575"/>
            <a:ext cx="39099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900"/>
              <a:t>The USB Accelerator is a </a:t>
            </a:r>
            <a:r>
              <a:rPr lang="en" sz="1900"/>
              <a:t>tensor</a:t>
            </a:r>
            <a:r>
              <a:rPr lang="en" sz="1900"/>
              <a:t> processing unit created by Google which helps accelerate AI applications. This device accelerates IoT devices making it possible to run AI models at a decent rate.</a:t>
            </a:r>
            <a:endParaRPr sz="1900"/>
          </a:p>
        </p:txBody>
      </p:sp>
      <p:pic>
        <p:nvPicPr>
          <p:cNvPr id="305" name="Google Shape;305;p17"/>
          <p:cNvPicPr preferRelativeResize="0"/>
          <p:nvPr/>
        </p:nvPicPr>
        <p:blipFill>
          <a:blip r:embed="rId3">
            <a:alphaModFix/>
          </a:blip>
          <a:stretch>
            <a:fillRect/>
          </a:stretch>
        </p:blipFill>
        <p:spPr>
          <a:xfrm>
            <a:off x="5980750" y="909050"/>
            <a:ext cx="2430616" cy="324082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p18"/>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8"/>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12" name="Google Shape;312;p18"/>
          <p:cNvPicPr preferRelativeResize="0"/>
          <p:nvPr/>
        </p:nvPicPr>
        <p:blipFill>
          <a:blip r:embed="rId3">
            <a:alphaModFix/>
          </a:blip>
          <a:stretch>
            <a:fillRect/>
          </a:stretch>
        </p:blipFill>
        <p:spPr>
          <a:xfrm>
            <a:off x="2219675" y="1143000"/>
            <a:ext cx="4486275" cy="2857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19"/>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IoT TensorFlow Lite Models</a:t>
            </a:r>
            <a:endParaRPr/>
          </a:p>
        </p:txBody>
      </p:sp>
      <p:sp>
        <p:nvSpPr>
          <p:cNvPr id="318" name="Google Shape;318;p19"/>
          <p:cNvSpPr txBox="1"/>
          <p:nvPr>
            <p:ph idx="1" type="body"/>
          </p:nvPr>
        </p:nvSpPr>
        <p:spPr>
          <a:xfrm>
            <a:off x="1246025" y="1559800"/>
            <a:ext cx="35181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900"/>
              <a:t>Tensorflow is an open source software that focus on math </a:t>
            </a:r>
            <a:r>
              <a:rPr lang="en" sz="1900"/>
              <a:t>libraries</a:t>
            </a:r>
            <a:r>
              <a:rPr lang="en" sz="1900"/>
              <a:t> as well as AI models. There Tensorflow lite models allow IoT devices a range of functions from </a:t>
            </a:r>
            <a:r>
              <a:rPr lang="en" sz="1900"/>
              <a:t>classification</a:t>
            </a:r>
            <a:r>
              <a:rPr lang="en" sz="1900"/>
              <a:t> of images, objection detection, pose estimation,  and text classification. </a:t>
            </a:r>
            <a:endParaRPr sz="1900"/>
          </a:p>
        </p:txBody>
      </p:sp>
      <p:pic>
        <p:nvPicPr>
          <p:cNvPr id="319" name="Google Shape;319;p19"/>
          <p:cNvPicPr preferRelativeResize="0"/>
          <p:nvPr/>
        </p:nvPicPr>
        <p:blipFill>
          <a:blip r:embed="rId3">
            <a:alphaModFix/>
          </a:blip>
          <a:stretch>
            <a:fillRect/>
          </a:stretch>
        </p:blipFill>
        <p:spPr>
          <a:xfrm>
            <a:off x="4916525" y="1750275"/>
            <a:ext cx="4075074" cy="232861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3" name="Shape 323"/>
        <p:cNvGrpSpPr/>
        <p:nvPr/>
      </p:nvGrpSpPr>
      <p:grpSpPr>
        <a:xfrm>
          <a:off x="0" y="0"/>
          <a:ext cx="0" cy="0"/>
          <a:chOff x="0" y="0"/>
          <a:chExt cx="0" cy="0"/>
        </a:xfrm>
      </p:grpSpPr>
      <p:sp>
        <p:nvSpPr>
          <p:cNvPr id="324" name="Google Shape;324;p20"/>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Testing</a:t>
            </a:r>
            <a:endParaRPr/>
          </a:p>
          <a:p>
            <a:pPr indent="0" lvl="0" marL="0" rtl="0" algn="l">
              <a:spcBef>
                <a:spcPts val="0"/>
              </a:spcBef>
              <a:spcAft>
                <a:spcPts val="0"/>
              </a:spcAft>
              <a:buNone/>
            </a:pPr>
            <a:r>
              <a:t/>
            </a:r>
            <a:endParaRPr/>
          </a:p>
        </p:txBody>
      </p:sp>
      <p:sp>
        <p:nvSpPr>
          <p:cNvPr id="325" name="Google Shape;325;p20"/>
          <p:cNvSpPr txBox="1"/>
          <p:nvPr>
            <p:ph idx="1" type="body"/>
          </p:nvPr>
        </p:nvSpPr>
        <p:spPr>
          <a:xfrm>
            <a:off x="1303800" y="1990050"/>
            <a:ext cx="70305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900"/>
              <a:t>I tested the different speeds of the </a:t>
            </a:r>
            <a:r>
              <a:rPr lang="en" sz="1900"/>
              <a:t>the image classification model</a:t>
            </a:r>
            <a:r>
              <a:rPr lang="en" sz="1900"/>
              <a:t> based on the frames per second as well as the latency between the output to give a value to their total performance. I collected the data over 3 networks while alternating the edge tpu std and max </a:t>
            </a:r>
            <a:r>
              <a:rPr lang="en" sz="1900"/>
              <a:t>libraries</a:t>
            </a:r>
            <a:r>
              <a:rPr lang="en" sz="1900"/>
              <a:t> as well as  testing the Raspberry Pi by itself.</a:t>
            </a:r>
            <a:endParaRPr sz="19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21"/>
          <p:cNvSpPr txBox="1"/>
          <p:nvPr>
            <p:ph type="title"/>
          </p:nvPr>
        </p:nvSpPr>
        <p:spPr>
          <a:xfrm>
            <a:off x="1303800" y="598575"/>
            <a:ext cx="7030500" cy="9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Standalone Raspberry Pi</a:t>
            </a:r>
            <a:endParaRPr/>
          </a:p>
        </p:txBody>
      </p:sp>
      <p:sp>
        <p:nvSpPr>
          <p:cNvPr id="331" name="Google Shape;331;p21"/>
          <p:cNvSpPr txBox="1"/>
          <p:nvPr>
            <p:ph idx="1" type="body"/>
          </p:nvPr>
        </p:nvSpPr>
        <p:spPr>
          <a:xfrm>
            <a:off x="1409150" y="1683725"/>
            <a:ext cx="5347800" cy="254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900"/>
              <a:t>The standalone Raspberry Pi did not provide much computational power and the most frames it could produce did not surpass 5 FPS. The opposite was true when combined with the edge tpu running in standard mode which at the minimum had 16 FPS.</a:t>
            </a:r>
            <a:endParaRPr sz="19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